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3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5BF7"/>
    <a:srgbClr val="FCE8FD"/>
    <a:srgbClr val="FBC090"/>
    <a:srgbClr val="BB3269"/>
    <a:srgbClr val="FF0100"/>
    <a:srgbClr val="510E53"/>
    <a:srgbClr val="DDE6F3"/>
    <a:srgbClr val="FF7F82"/>
    <a:srgbClr val="C0CBFD"/>
    <a:srgbClr val="FEE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4568"/>
    <p:restoredTop sz="96405"/>
  </p:normalViewPr>
  <p:slideViewPr>
    <p:cSldViewPr snapToObjects="1" showGuides="1">
      <p:cViewPr>
        <p:scale>
          <a:sx n="210" d="100"/>
          <a:sy n="210" d="100"/>
        </p:scale>
        <p:origin x="336" y="-3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EDA17-DC7A-0D47-A58C-48ACAD30F708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DA84C-9640-2C49-B029-5DAED3DB16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00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4AEA0-710F-4FAC-979E-52BC52E2D69C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96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9047-5BEF-B14D-B2C9-89CB558E3A0F}" type="datetimeFigureOut">
              <a:rPr lang="fr-FR" smtClean="0"/>
              <a:t>27/02/2019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260D0-0151-FF44-A41D-750815480D4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179254" y="2366124"/>
            <a:ext cx="8845550" cy="595156"/>
          </a:xfrm>
          <a:prstGeom prst="rect">
            <a:avLst/>
          </a:prstGeom>
          <a:solidFill>
            <a:schemeClr val="tx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Double flèche horizontale 48"/>
          <p:cNvSpPr/>
          <p:nvPr/>
        </p:nvSpPr>
        <p:spPr>
          <a:xfrm>
            <a:off x="257000" y="3084106"/>
            <a:ext cx="8695943" cy="2029393"/>
          </a:xfrm>
          <a:prstGeom prst="leftRightArrow">
            <a:avLst/>
          </a:prstGeom>
          <a:solidFill>
            <a:schemeClr val="tx1">
              <a:alpha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8" name="Rectangle 57"/>
          <p:cNvSpPr/>
          <p:nvPr/>
        </p:nvSpPr>
        <p:spPr>
          <a:xfrm>
            <a:off x="183325" y="2966926"/>
            <a:ext cx="8825970" cy="379214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3324" y="608548"/>
            <a:ext cx="8825970" cy="171803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6371" y="980728"/>
            <a:ext cx="1404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Architectures macromoléculaires et réactions biologiques </a:t>
            </a: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(6 ECTS)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34586" y="980728"/>
            <a:ext cx="1404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Structure, transmission et expression des génomes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02801" y="980728"/>
            <a:ext cx="1404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Biologie Cellulaire 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71016" y="980728"/>
            <a:ext cx="1008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Bioinformatique</a:t>
            </a: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800" b="1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TDs</a:t>
            </a: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thématiques</a:t>
            </a: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au choix)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(3 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ECTS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743231" y="980728"/>
            <a:ext cx="1008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Anglais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(3 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ECTS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15446" y="980728"/>
            <a:ext cx="1008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Ateliers </a:t>
            </a: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expérimentaux</a:t>
            </a: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(au choix)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3 ECTS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887664" y="980728"/>
            <a:ext cx="1008000" cy="54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Indifférenciée</a:t>
            </a: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(au choix)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3 ECTS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2383504" y="96949"/>
            <a:ext cx="4425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Mention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b="1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: Biologie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Moléculaire et Cellulaire</a:t>
            </a:r>
            <a:endParaRPr lang="fr-FR" b="1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343891" y="-53790"/>
            <a:ext cx="2504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Calibri" charset="0"/>
                <a:ea typeface="Calibri" charset="0"/>
                <a:cs typeface="Calibri" charset="0"/>
              </a:rPr>
              <a:t>MASTER : SCIENCES, TECHNOLOGIE</a:t>
            </a:r>
            <a:endParaRPr lang="fr-FR" sz="1200" b="1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75413" y="609654"/>
            <a:ext cx="8833881" cy="334191"/>
          </a:xfrm>
          <a:prstGeom prst="rect">
            <a:avLst/>
          </a:prstGeom>
          <a:solidFill>
            <a:schemeClr val="tx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3708237" y="548680"/>
            <a:ext cx="1842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TRONC COMMUN </a:t>
            </a:r>
            <a:r>
              <a:rPr lang="fr-FR" sz="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  <a:endParaRPr lang="fr-FR" sz="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585410" y="711432"/>
            <a:ext cx="6557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6 </a:t>
            </a:r>
            <a:r>
              <a:rPr lang="fr-FR" sz="1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UEs</a:t>
            </a:r>
            <a:r>
              <a:rPr lang="fr-FR" sz="1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 obligatoires (avec contenus au choix pour les </a:t>
            </a:r>
            <a:r>
              <a:rPr lang="fr-FR" sz="1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TPs</a:t>
            </a:r>
            <a:r>
              <a:rPr lang="fr-FR" sz="1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 et </a:t>
            </a:r>
            <a:r>
              <a:rPr lang="fr-FR" sz="1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Bioinformatique</a:t>
            </a:r>
            <a:r>
              <a:rPr lang="fr-FR" sz="1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)  + 1 UE optionnelle </a:t>
            </a:r>
            <a:endParaRPr lang="fr-FR" sz="1000" b="1" dirty="0">
              <a:solidFill>
                <a:srgbClr val="FFFF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3721881" y="2565473"/>
            <a:ext cx="5364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Axe INFECTIOLOGIE: MICROBIOLOGIE, VIROLOGIE, IMMUNOLOGIE </a:t>
            </a:r>
            <a:r>
              <a:rPr lang="fr-FR" sz="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  <a:endParaRPr lang="fr-FR" sz="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722631" y="2564904"/>
            <a:ext cx="3345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Axe </a:t>
            </a:r>
            <a:r>
              <a:rPr lang="fr-FR" sz="11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BIOMOLECULES ET CELLULES </a:t>
            </a:r>
            <a:r>
              <a:rPr lang="fr-FR" sz="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  <a:endParaRPr lang="fr-FR" sz="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193973" y="2692745"/>
            <a:ext cx="3531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18 ECTS obligatoires par axe  12 ECTS en options au choix dans BMC</a:t>
            </a:r>
            <a:endParaRPr lang="fr-FR" sz="900" b="1" dirty="0">
              <a:solidFill>
                <a:srgbClr val="FFFF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57000" y="3069346"/>
            <a:ext cx="1708896" cy="2073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015577" y="3069346"/>
            <a:ext cx="1620000" cy="2073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6950" y="3022268"/>
            <a:ext cx="2152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Biomolécules, Biologie Moléculaire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283611" y="3311395"/>
            <a:ext cx="915041" cy="54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60"/>
              </a:lnSpc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Structure et dynamique des macromolécules biologiques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1232348" y="3311395"/>
            <a:ext cx="704695" cy="54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Pathologie moléculaire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683568" y="3896096"/>
            <a:ext cx="900000" cy="540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Biotechnologie </a:t>
            </a:r>
            <a:r>
              <a:rPr lang="fr-FR" sz="8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des interactions </a:t>
            </a: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protéiques</a:t>
            </a:r>
          </a:p>
          <a:p>
            <a:pPr algn="ctr">
              <a:lnSpc>
                <a:spcPct val="9000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(3 ECTS)</a:t>
            </a:r>
            <a:endParaRPr lang="fr-FR" sz="6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683568" y="4480796"/>
            <a:ext cx="900000" cy="540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Enzymes: processus pathologiques et thérapies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(3 ECTS)</a:t>
            </a:r>
            <a:endParaRPr lang="fr-FR" sz="6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765142" y="3023618"/>
            <a:ext cx="2152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Biologie Cellulaire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252292" y="5201183"/>
            <a:ext cx="8694855" cy="145700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3603654" y="3034765"/>
            <a:ext cx="215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Axe</a:t>
            </a:r>
          </a:p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Immunologie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903356" y="3069346"/>
            <a:ext cx="1647056" cy="2073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615956" y="3069346"/>
            <a:ext cx="1620000" cy="2073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32944" y="3069346"/>
            <a:ext cx="1620000" cy="2073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4718967" y="2691473"/>
            <a:ext cx="37394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18 ECTS obligatoires par axe + 12 ECTS en options au choix dans BMC </a:t>
            </a:r>
            <a:endParaRPr lang="fr-FR" sz="900" b="1" dirty="0">
              <a:solidFill>
                <a:srgbClr val="FFFF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271489" y="3299430"/>
            <a:ext cx="883734" cy="478778"/>
          </a:xfrm>
          <a:prstGeom prst="rect">
            <a:avLst/>
          </a:prstGeom>
          <a:noFill/>
          <a:ln w="19050" cmpd="sng">
            <a:solidFill>
              <a:srgbClr val="510E53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Immunologie</a:t>
            </a: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Fondamentale 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290715" y="4416418"/>
            <a:ext cx="864508" cy="554173"/>
          </a:xfrm>
          <a:prstGeom prst="rect">
            <a:avLst/>
          </a:prstGeom>
          <a:noFill/>
          <a:ln w="19050" cmpd="sng">
            <a:solidFill>
              <a:srgbClr val="660066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Immuno</a:t>
            </a: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-physio</a:t>
            </a:r>
          </a:p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pathologie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75413" y="565352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M1 S1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3637350" y="3036390"/>
            <a:ext cx="2152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Immunologie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6006051" y="3284984"/>
            <a:ext cx="882000" cy="540000"/>
          </a:xfrm>
          <a:prstGeom prst="rect">
            <a:avLst/>
          </a:prstGeom>
          <a:noFill/>
          <a:ln w="19050" cmpd="sng">
            <a:solidFill>
              <a:srgbClr val="008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Virologie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0" name="Rectangle 139"/>
          <p:cNvSpPr>
            <a:spLocks noChangeArrowheads="1"/>
          </p:cNvSpPr>
          <p:nvPr/>
        </p:nvSpPr>
        <p:spPr bwMode="auto">
          <a:xfrm>
            <a:off x="6006942" y="4466622"/>
            <a:ext cx="882000" cy="540000"/>
          </a:xfrm>
          <a:prstGeom prst="rect">
            <a:avLst/>
          </a:prstGeom>
          <a:noFill/>
          <a:ln w="19050" cmpd="sng">
            <a:solidFill>
              <a:srgbClr val="008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Aspects pratiques en virologie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6006942" y="3865621"/>
            <a:ext cx="882000" cy="540000"/>
          </a:xfrm>
          <a:prstGeom prst="rect">
            <a:avLst/>
          </a:prstGeom>
          <a:noFill/>
          <a:ln w="19050" cmpd="sng">
            <a:solidFill>
              <a:srgbClr val="008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Dynamique des microorganismes et de leur hôte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2" name="ZoneTexte 141"/>
          <p:cNvSpPr txBox="1"/>
          <p:nvPr/>
        </p:nvSpPr>
        <p:spPr>
          <a:xfrm>
            <a:off x="5354978" y="3026375"/>
            <a:ext cx="2152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Virologie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7727924" y="3284984"/>
            <a:ext cx="882000" cy="54000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60"/>
              </a:lnSpc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Origine, diversité et biologie des microorganismes eucaryotes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7724672" y="3869708"/>
            <a:ext cx="882000" cy="54000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Physiologie et génomique bactériennes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7724672" y="4453933"/>
            <a:ext cx="882000" cy="54000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30"/>
              </a:lnSpc>
              <a:defRPr sz="1000"/>
            </a:pPr>
            <a:r>
              <a:rPr lang="fr-FR" sz="75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Atelier Génomique fonctionnelle et réseau de régulation chez les bactéries</a:t>
            </a:r>
            <a:endParaRPr lang="fr-FR" sz="75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lnSpc>
                <a:spcPts val="730"/>
              </a:lnSpc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147" name="ZoneTexte 146"/>
          <p:cNvSpPr txBox="1"/>
          <p:nvPr/>
        </p:nvSpPr>
        <p:spPr>
          <a:xfrm>
            <a:off x="7100507" y="3029009"/>
            <a:ext cx="21520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Microbiologie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76649" y="2303752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M1 S2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0144" y="5559888"/>
            <a:ext cx="8720616" cy="1477328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de l’immunologie à l’immunothérapie</a:t>
            </a:r>
          </a:p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Diagnostic microbiologique</a:t>
            </a:r>
          </a:p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Inflammation</a:t>
            </a:r>
          </a:p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</a:t>
            </a:r>
            <a:r>
              <a:rPr lang="fr-FR" sz="9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Introduction à l’hématologie </a:t>
            </a: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Stage en laboratoire </a:t>
            </a:r>
          </a:p>
          <a:p>
            <a:pPr marL="269875" algn="just">
              <a:lnSpc>
                <a:spcPts val="1180"/>
              </a:lnSpc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de la structure moléculaire à l’IRM: la RMN</a:t>
            </a:r>
          </a:p>
          <a:p>
            <a:pPr marL="269875" algn="just">
              <a:lnSpc>
                <a:spcPts val="1180"/>
              </a:lnSpc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69875" algn="just">
              <a:lnSpc>
                <a:spcPts val="1180"/>
              </a:lnSpc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69875" algn="just">
              <a:lnSpc>
                <a:spcPts val="1180"/>
              </a:lnSpc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Réactivité et synthèse organique</a:t>
            </a: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Projet </a:t>
            </a:r>
            <a:r>
              <a:rPr lang="fr-FR" sz="900" b="1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tutoré</a:t>
            </a: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Imagerie et analyse d’image</a:t>
            </a: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Molécules et matériaux thérapeutiques</a:t>
            </a: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Gestion et analyse financière de l’entreprise</a:t>
            </a:r>
          </a:p>
          <a:p>
            <a:pPr marL="138113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Application expérimentale des concepts émergents</a:t>
            </a:r>
          </a:p>
          <a:p>
            <a:pPr marL="227013" algn="just">
              <a:lnSpc>
                <a:spcPts val="1180"/>
              </a:lnSpc>
              <a:tabLst>
                <a:tab pos="2486025" algn="l"/>
              </a:tabLst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27013" algn="just">
              <a:lnSpc>
                <a:spcPts val="1180"/>
              </a:lnSpc>
              <a:tabLst>
                <a:tab pos="2486025" algn="l"/>
              </a:tabLst>
              <a:defRPr sz="1000"/>
            </a:pP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227013" algn="just">
              <a:lnSpc>
                <a:spcPts val="1180"/>
              </a:lnSpc>
              <a:tabLst>
                <a:tab pos="2486025" algn="l"/>
              </a:tabLst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314325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Stabilité des génomes et </a:t>
            </a:r>
            <a:r>
              <a:rPr lang="fr-FR" sz="900" b="1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épigénomes</a:t>
            </a: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314325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Migration cellulaire et dissémination tumorale</a:t>
            </a:r>
          </a:p>
          <a:p>
            <a:pPr marL="314325" algn="just">
              <a:lnSpc>
                <a:spcPts val="11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</a:t>
            </a:r>
            <a:r>
              <a:rPr lang="fr-FR" sz="900" b="1" dirty="0">
                <a:solidFill>
                  <a:srgbClr val="000000"/>
                </a:solidFill>
                <a:ea typeface="Calibri" charset="0"/>
                <a:cs typeface="Calibri" charset="0"/>
              </a:rPr>
              <a:t>Biologie moléculaire et </a:t>
            </a:r>
            <a:r>
              <a:rPr lang="fr-FR" sz="900" b="1" dirty="0" smtClean="0">
                <a:solidFill>
                  <a:srgbClr val="000000"/>
                </a:solidFill>
                <a:ea typeface="Calibri" charset="0"/>
                <a:cs typeface="Calibri" charset="0"/>
              </a:rPr>
              <a:t>développement</a:t>
            </a: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marL="314325" algn="just">
              <a:lnSpc>
                <a:spcPts val="17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Stage optionnel (3-6 ECTS)</a:t>
            </a: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314325" algn="just">
              <a:lnSpc>
                <a:spcPts val="1780"/>
              </a:lnSpc>
              <a:tabLst>
                <a:tab pos="2486025" algn="l"/>
              </a:tabLst>
              <a:defRPr sz="1000"/>
            </a:pPr>
            <a:r>
              <a: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ERASMUS (30 ECTS)</a:t>
            </a:r>
            <a:endParaRPr lang="fr-FR" sz="9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2331" y="5218603"/>
            <a:ext cx="835465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/>
            </a:pPr>
            <a:r>
              <a:rPr lang="fr-FR" sz="11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Portefeuille d’</a:t>
            </a:r>
            <a:r>
              <a:rPr lang="fr-FR" sz="1100" b="1" dirty="0" err="1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UEs</a:t>
            </a:r>
            <a:r>
              <a:rPr lang="fr-FR" sz="11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indifférenciées du M1 S2 </a:t>
            </a:r>
            <a:r>
              <a:rPr lang="fr-FR" sz="11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(en plus des </a:t>
            </a:r>
            <a:r>
              <a:rPr lang="fr-FR" sz="1100" b="1" dirty="0" err="1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UEs</a:t>
            </a:r>
            <a:r>
              <a:rPr lang="fr-FR" sz="11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d’Axe) </a:t>
            </a:r>
            <a:r>
              <a:rPr lang="fr-FR" sz="11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pouvant être prises dans le cadre des </a:t>
            </a:r>
            <a:r>
              <a:rPr lang="fr-FR" sz="11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12 ECTS </a:t>
            </a:r>
            <a:r>
              <a:rPr lang="fr-FR" sz="11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d’options</a:t>
            </a:r>
            <a:endParaRPr lang="fr-FR" sz="1100" b="1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9" name="Double flèche horizontale 58"/>
          <p:cNvSpPr/>
          <p:nvPr/>
        </p:nvSpPr>
        <p:spPr>
          <a:xfrm>
            <a:off x="240250" y="3080666"/>
            <a:ext cx="8695943" cy="2029393"/>
          </a:xfrm>
          <a:prstGeom prst="leftRightArrow">
            <a:avLst/>
          </a:prstGeom>
          <a:solidFill>
            <a:schemeClr val="tx1">
              <a:alpha val="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2044948" y="4219338"/>
            <a:ext cx="708788" cy="78728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/>
              <a:t>Dynamique Intracellulaire, organites, autophagie et </a:t>
            </a:r>
            <a:r>
              <a:rPr lang="fr-FR" sz="800" b="1" dirty="0" err="1" smtClean="0"/>
              <a:t>glycobiologie</a:t>
            </a:r>
            <a:endParaRPr lang="fr-FR" sz="800" b="1" dirty="0" smtClean="0"/>
          </a:p>
          <a:p>
            <a:pPr algn="ctr">
              <a:defRPr sz="1000"/>
            </a:pPr>
            <a:r>
              <a:rPr lang="fr-FR" sz="800" b="1" dirty="0" smtClean="0"/>
              <a:t> </a:t>
            </a: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3 ECTS)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2036979" y="3303927"/>
            <a:ext cx="737163" cy="82249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/>
              <a:t>Polarité, morphogenèse et </a:t>
            </a:r>
            <a:r>
              <a:rPr lang="fr-FR" sz="800" b="1" dirty="0" err="1"/>
              <a:t>mécanobiologie</a:t>
            </a:r>
            <a:endParaRPr lang="fr-FR" sz="800" b="1" dirty="0"/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(6 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ECTS)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2819279" y="3304204"/>
            <a:ext cx="796638" cy="82418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/>
              <a:t>Stage de recherche</a:t>
            </a:r>
            <a:endParaRPr lang="fr-FR" sz="800" b="1" dirty="0"/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ea typeface="Calibri" charset="0"/>
                <a:cs typeface="Calibri" charset="0"/>
              </a:rPr>
              <a:t>(6 </a:t>
            </a:r>
            <a:r>
              <a:rPr lang="fr-FR" sz="600" b="1" dirty="0">
                <a:solidFill>
                  <a:srgbClr val="FF0000"/>
                </a:solidFill>
                <a:ea typeface="Calibri" charset="0"/>
                <a:cs typeface="Calibri" charset="0"/>
              </a:rPr>
              <a:t>ECTS)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2819279" y="4219338"/>
            <a:ext cx="784375" cy="77339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0" anchor="ctr" anchorCtr="1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/>
              <a:t>Divisions cellulaires </a:t>
            </a: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3 ECTS)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4277036" y="3830201"/>
            <a:ext cx="882000" cy="540000"/>
          </a:xfrm>
          <a:prstGeom prst="rect">
            <a:avLst/>
          </a:prstGeom>
          <a:noFill/>
          <a:ln w="19050" cmpd="sng">
            <a:solidFill>
              <a:srgbClr val="510E53"/>
            </a:solidFill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r>
              <a:rPr lang="fr-FR" sz="8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Dynamique des microorganismes et de leur hôte</a:t>
            </a:r>
            <a:endParaRPr lang="fr-FR" sz="800" b="1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>
              <a:defRPr sz="1000"/>
            </a:pPr>
            <a:r>
              <a:rPr lang="fr-FR" sz="600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(</a:t>
            </a:r>
            <a:r>
              <a:rPr lang="fr-FR" sz="6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6 ECTS)</a:t>
            </a:r>
          </a:p>
        </p:txBody>
      </p:sp>
      <p:sp>
        <p:nvSpPr>
          <p:cNvPr id="74" name="Rectangle 73"/>
          <p:cNvSpPr/>
          <p:nvPr/>
        </p:nvSpPr>
        <p:spPr>
          <a:xfrm>
            <a:off x="995909" y="1472673"/>
            <a:ext cx="720080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00"/>
            </a:pPr>
            <a:r>
              <a:rPr lang="fr-FR" sz="10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Portefeuille d’</a:t>
            </a:r>
            <a:r>
              <a:rPr lang="fr-FR" sz="1000" b="1" dirty="0" err="1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UEs</a:t>
            </a:r>
            <a:r>
              <a:rPr lang="fr-FR" sz="10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optionnelles indifférenciées du M1 S1 (3 ECTS)</a:t>
            </a:r>
          </a:p>
          <a:p>
            <a:pPr algn="ctr">
              <a:defRPr sz="1000"/>
            </a:pPr>
            <a:r>
              <a:rPr lang="fr-FR" sz="700" b="1" dirty="0"/>
              <a:t>UE Immunologie </a:t>
            </a:r>
            <a:r>
              <a:rPr lang="fr-FR" sz="700" b="1" dirty="0" smtClean="0"/>
              <a:t>générale</a:t>
            </a:r>
          </a:p>
          <a:p>
            <a:pPr algn="ctr">
              <a:defRPr sz="1000"/>
            </a:pPr>
            <a:r>
              <a:rPr lang="fr-FR" sz="700" b="1" dirty="0"/>
              <a:t>UE Biologie intégrative et </a:t>
            </a:r>
            <a:r>
              <a:rPr lang="fr-FR" sz="700" b="1" dirty="0" smtClean="0"/>
              <a:t>biologie de synthèse</a:t>
            </a:r>
          </a:p>
          <a:p>
            <a:pPr algn="ctr">
              <a:defRPr sz="1000"/>
            </a:pPr>
            <a:r>
              <a:rPr lang="fr-FR" sz="700" b="1" dirty="0" smtClean="0"/>
              <a:t>UE </a:t>
            </a:r>
            <a:r>
              <a:rPr lang="fr-FR" sz="700" b="1" dirty="0"/>
              <a:t>F</a:t>
            </a:r>
            <a:r>
              <a:rPr lang="fr-FR" sz="700" b="1" dirty="0" smtClean="0"/>
              <a:t>acteurs </a:t>
            </a:r>
            <a:r>
              <a:rPr lang="fr-FR" sz="700" b="1" dirty="0"/>
              <a:t>de virulence et </a:t>
            </a:r>
            <a:r>
              <a:rPr lang="fr-FR" sz="700" b="1" dirty="0" err="1"/>
              <a:t>réponse</a:t>
            </a:r>
            <a:r>
              <a:rPr lang="fr-FR" sz="700" b="1" dirty="0"/>
              <a:t> immunitaire de l’</a:t>
            </a:r>
            <a:r>
              <a:rPr lang="fr-FR" sz="700" b="1" dirty="0" err="1"/>
              <a:t>hô</a:t>
            </a:r>
            <a:r>
              <a:rPr lang="fr-FR" sz="700" b="1" dirty="0" err="1" smtClean="0"/>
              <a:t>te</a:t>
            </a:r>
            <a:endParaRPr lang="fr-FR" sz="700" b="1" dirty="0" smtClean="0"/>
          </a:p>
          <a:p>
            <a:pPr algn="ctr">
              <a:defRPr sz="1000"/>
            </a:pPr>
            <a:r>
              <a:rPr lang="fr-FR" sz="700" b="1" dirty="0"/>
              <a:t>UE Biologie computationnelle (mutualisée BIP et génétique)</a:t>
            </a:r>
          </a:p>
          <a:p>
            <a:pPr algn="ctr">
              <a:defRPr sz="1000"/>
            </a:pPr>
            <a:r>
              <a:rPr lang="fr-FR" sz="7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</a:t>
            </a:r>
            <a:r>
              <a:rPr lang="fr-FR" sz="700" b="1" dirty="0"/>
              <a:t>Immersion dans une unité de recherche : de la théorie à la </a:t>
            </a:r>
            <a:r>
              <a:rPr lang="fr-FR" sz="700" b="1" dirty="0" smtClean="0"/>
              <a:t>paillasse</a:t>
            </a:r>
          </a:p>
          <a:p>
            <a:pPr algn="ctr">
              <a:defRPr sz="1000"/>
            </a:pPr>
            <a:r>
              <a:rPr lang="fr-FR" sz="7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UE </a:t>
            </a:r>
            <a:r>
              <a:rPr lang="fr-FR" sz="700" b="1" dirty="0" err="1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Pharmacogénomique</a:t>
            </a:r>
            <a:r>
              <a:rPr lang="fr-FR" sz="7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des enzymes du métabolisme des xénobiotiques</a:t>
            </a:r>
          </a:p>
          <a:p>
            <a:pPr algn="ctr">
              <a:defRPr sz="1000"/>
            </a:pPr>
            <a:endParaRPr lang="fr-FR" sz="700" b="1" dirty="0" smtClean="0"/>
          </a:p>
        </p:txBody>
      </p:sp>
    </p:spTree>
    <p:extLst>
      <p:ext uri="{BB962C8B-B14F-4D97-AF65-F5344CB8AC3E}">
        <p14:creationId xmlns:p14="http://schemas.microsoft.com/office/powerpoint/2010/main" val="6234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773" y="1341718"/>
            <a:ext cx="8906400" cy="359200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125998" y="5031306"/>
            <a:ext cx="8923950" cy="520948"/>
          </a:xfrm>
          <a:prstGeom prst="rect">
            <a:avLst/>
          </a:prstGeom>
          <a:solidFill>
            <a:schemeClr val="tx1"/>
          </a:solidFill>
          <a:ln w="317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672408" y="942599"/>
            <a:ext cx="5364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Orientation INFECTIOLOGIE: MICROBIOLOGIE, VIROLOGIE, IMMUNOLOGIE </a:t>
            </a:r>
            <a:r>
              <a:rPr lang="fr-FR" sz="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  <a:endParaRPr lang="fr-FR" sz="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748464" y="6339372"/>
            <a:ext cx="490840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" dirty="0" smtClean="0">
                <a:solidFill>
                  <a:schemeClr val="bg1">
                    <a:lumMod val="50000"/>
                  </a:schemeClr>
                </a:solidFill>
              </a:rPr>
              <a:t>FRL-20/2/2017</a:t>
            </a:r>
            <a:endParaRPr lang="fr-FR" sz="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72791" y="1518883"/>
            <a:ext cx="1044000" cy="32062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9050">
            <a:solidFill>
              <a:schemeClr val="tx1">
                <a:lumMod val="85000"/>
                <a:lumOff val="15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5496" y="1527524"/>
            <a:ext cx="1318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Biologie moléculaire,</a:t>
            </a:r>
          </a:p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 cellulaire et fonctionnelle </a:t>
            </a:r>
          </a:p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de l’hématopoïèse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485157" y="1518545"/>
            <a:ext cx="1025116" cy="32062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341951" y="1527524"/>
            <a:ext cx="131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Inflammation et</a:t>
            </a:r>
          </a:p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maladies inflammatoires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269068" y="1518545"/>
            <a:ext cx="1044000" cy="32062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9050">
            <a:solidFill>
              <a:schemeClr val="tx1">
                <a:lumMod val="75000"/>
                <a:lumOff val="25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187624" y="1527524"/>
            <a:ext cx="1182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Biomolécules, biologie et pathologie moléculaires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374181" y="1518545"/>
            <a:ext cx="1044000" cy="320626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1"/>
            <a:tileRect/>
          </a:gradFill>
          <a:ln w="1905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245297" y="1527524"/>
            <a:ext cx="131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Biologie et développement cellulaires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736882" y="1518545"/>
            <a:ext cx="1044000" cy="320626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93000"/>
                </a:schemeClr>
              </a:gs>
            </a:gsLst>
            <a:lin ang="0" scaled="1"/>
            <a:tileRect/>
          </a:gradFill>
          <a:ln w="19050" cmpd="sng">
            <a:solidFill>
              <a:srgbClr val="660066"/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590673" y="1527470"/>
            <a:ext cx="131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Immunologie et </a:t>
            </a:r>
            <a:r>
              <a:rPr lang="fr-FR" sz="900" b="1" u="sng" dirty="0" err="1" smtClean="0">
                <a:latin typeface="Calibri" charset="0"/>
                <a:ea typeface="Calibri" charset="0"/>
                <a:cs typeface="Calibri" charset="0"/>
              </a:rPr>
              <a:t>ImmunoPathologie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34471" y="5547246"/>
            <a:ext cx="8898810" cy="40203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73781" y="5118005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M2 S2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374181" y="5048153"/>
            <a:ext cx="5843458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STAGES DE RECHERCHE EN LABORATOIRE OU ENTREPRISE* </a:t>
            </a:r>
            <a:r>
              <a:rPr lang="fr-FR" sz="105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</a:p>
          <a:p>
            <a:r>
              <a:rPr lang="fr-FR" sz="105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En France et à l’International</a:t>
            </a:r>
            <a:endParaRPr lang="fr-FR" sz="1050" b="1" dirty="0">
              <a:solidFill>
                <a:srgbClr val="FF7F82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848752" y="1517612"/>
            <a:ext cx="1042334" cy="320719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93000"/>
                </a:schemeClr>
              </a:gs>
            </a:gsLst>
            <a:lin ang="0" scaled="1"/>
            <a:tileRect/>
          </a:gradFill>
          <a:ln w="19050" cmpd="sng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709793" y="1527524"/>
            <a:ext cx="1318591" cy="231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latin typeface="Calibri" charset="0"/>
                <a:ea typeface="Calibri" charset="0"/>
                <a:cs typeface="Calibri" charset="0"/>
              </a:rPr>
              <a:t>Micr</a:t>
            </a:r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obiologie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913323" y="1755824"/>
            <a:ext cx="943026" cy="461665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Conf</a:t>
            </a:r>
            <a:r>
              <a:rPr lang="fr-FR" sz="800" dirty="0" smtClean="0"/>
              <a:t> d’actualités</a:t>
            </a:r>
          </a:p>
          <a:p>
            <a:pPr algn="ctr"/>
            <a:r>
              <a:rPr lang="fr-FR" sz="800" dirty="0"/>
              <a:t>e</a:t>
            </a:r>
            <a:r>
              <a:rPr lang="fr-FR" sz="800" dirty="0" smtClean="0"/>
              <a:t>n microbiologie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48" name="ZoneTexte 47"/>
          <p:cNvSpPr txBox="1"/>
          <p:nvPr/>
        </p:nvSpPr>
        <p:spPr>
          <a:xfrm>
            <a:off x="6913323" y="2252028"/>
            <a:ext cx="943026" cy="1200329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rgbClr val="FF0000"/>
                </a:solidFill>
              </a:rPr>
              <a:t>Microbiologie fondamentale</a:t>
            </a:r>
          </a:p>
          <a:p>
            <a:pPr algn="ctr"/>
            <a:r>
              <a:rPr lang="fr-FR" sz="800" dirty="0" smtClean="0"/>
              <a:t>OU </a:t>
            </a:r>
            <a:r>
              <a:rPr lang="fr-FR" sz="800" dirty="0" smtClean="0">
                <a:solidFill>
                  <a:srgbClr val="BB3269"/>
                </a:solidFill>
              </a:rPr>
              <a:t>Bactériologie </a:t>
            </a:r>
            <a:r>
              <a:rPr lang="fr-FR" sz="800" dirty="0">
                <a:solidFill>
                  <a:srgbClr val="BB3269"/>
                </a:solidFill>
              </a:rPr>
              <a:t>moléculaire et </a:t>
            </a:r>
            <a:r>
              <a:rPr lang="fr-FR" sz="800" dirty="0" smtClean="0">
                <a:solidFill>
                  <a:srgbClr val="BB3269"/>
                </a:solidFill>
              </a:rPr>
              <a:t>médicale</a:t>
            </a:r>
          </a:p>
          <a:p>
            <a:pPr algn="ctr"/>
            <a:r>
              <a:rPr lang="fr-FR" sz="800" dirty="0" smtClean="0"/>
              <a:t>OU </a:t>
            </a:r>
            <a:r>
              <a:rPr lang="fr-FR" sz="800" dirty="0" smtClean="0">
                <a:solidFill>
                  <a:schemeClr val="accent6">
                    <a:lumMod val="50000"/>
                  </a:schemeClr>
                </a:solidFill>
              </a:rPr>
              <a:t>Mycologie </a:t>
            </a:r>
            <a:r>
              <a:rPr lang="fr-FR" sz="800" dirty="0">
                <a:solidFill>
                  <a:schemeClr val="accent6">
                    <a:lumMod val="50000"/>
                  </a:schemeClr>
                </a:solidFill>
              </a:rPr>
              <a:t>environnementale et médicale</a:t>
            </a:r>
          </a:p>
          <a:p>
            <a:pPr algn="ctr"/>
            <a:r>
              <a:rPr lang="fr-FR" sz="800" dirty="0" smtClean="0"/>
              <a:t>12 ECTS</a:t>
            </a:r>
            <a:endParaRPr lang="fr-FR" sz="800" dirty="0"/>
          </a:p>
        </p:txBody>
      </p:sp>
      <p:sp>
        <p:nvSpPr>
          <p:cNvPr id="49" name="ZoneTexte 48"/>
          <p:cNvSpPr txBox="1"/>
          <p:nvPr/>
        </p:nvSpPr>
        <p:spPr>
          <a:xfrm>
            <a:off x="6913323" y="4347535"/>
            <a:ext cx="943027" cy="338554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Bibliographie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4596309" y="1517825"/>
            <a:ext cx="1076126" cy="242433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19050" cmpd="sng">
            <a:solidFill>
              <a:srgbClr val="660066"/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480557" y="1527536"/>
            <a:ext cx="1342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err="1"/>
              <a:t>Biothérapeutiques</a:t>
            </a:r>
            <a:r>
              <a:rPr lang="fr-FR" sz="900" b="1" dirty="0" smtClean="0"/>
              <a:t>:</a:t>
            </a:r>
          </a:p>
          <a:p>
            <a:pPr algn="ctr"/>
            <a:r>
              <a:rPr lang="fr-FR" sz="900" b="1" dirty="0" smtClean="0"/>
              <a:t>Concept et </a:t>
            </a:r>
            <a:r>
              <a:rPr lang="fr-FR" sz="900" b="1" dirty="0" err="1" smtClean="0"/>
              <a:t>applic</a:t>
            </a:r>
            <a:endParaRPr lang="fr-FR" sz="900" b="1" dirty="0" smtClean="0"/>
          </a:p>
        </p:txBody>
      </p:sp>
      <p:grpSp>
        <p:nvGrpSpPr>
          <p:cNvPr id="10" name="Grouper 9"/>
          <p:cNvGrpSpPr/>
          <p:nvPr/>
        </p:nvGrpSpPr>
        <p:grpSpPr>
          <a:xfrm>
            <a:off x="4579968" y="4308767"/>
            <a:ext cx="1087219" cy="404652"/>
            <a:chOff x="4597032" y="3182697"/>
            <a:chExt cx="1042334" cy="559572"/>
          </a:xfrm>
        </p:grpSpPr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597032" y="3182697"/>
              <a:ext cx="1042334" cy="55957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accent6">
                    <a:lumMod val="93000"/>
                  </a:schemeClr>
                </a:gs>
              </a:gsLst>
              <a:lin ang="0" scaled="1"/>
              <a:tileRect/>
            </a:gradFill>
            <a:ln w="19050" cmpd="sng">
              <a:solidFill>
                <a:srgbClr val="FF0000"/>
              </a:solidFill>
              <a:prstDash val="sysDot"/>
              <a:miter lim="800000"/>
              <a:headEnd/>
              <a:tailEnd/>
            </a:ln>
          </p:spPr>
          <p:txBody>
            <a:bodyPr wrap="square" lIns="27432" tIns="22860" rIns="27432" bIns="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 sz="1000"/>
              </a:pPr>
              <a:endParaRPr lang="fr-FR" sz="900" b="1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669327" y="3197328"/>
              <a:ext cx="919310" cy="369332"/>
            </a:xfrm>
            <a:prstGeom prst="rect">
              <a:avLst/>
            </a:prstGeom>
            <a:noFill/>
            <a:ln w="19050" cmpd="sng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900" b="1" u="sng" dirty="0" err="1" smtClean="0"/>
                <a:t>Microbio</a:t>
              </a:r>
              <a:r>
                <a:rPr lang="fr-FR" sz="900" b="1" u="sng" dirty="0" smtClean="0"/>
                <a:t> génie </a:t>
              </a:r>
              <a:r>
                <a:rPr lang="fr-FR" sz="900" b="1" u="sng" dirty="0"/>
                <a:t>biologique*</a:t>
              </a:r>
            </a:p>
          </p:txBody>
        </p:sp>
      </p:grp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7953786" y="1518545"/>
            <a:ext cx="1044000" cy="320626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93000"/>
                </a:schemeClr>
              </a:gs>
            </a:gsLst>
            <a:lin ang="0" scaled="1"/>
            <a:tileRect/>
          </a:gradFill>
          <a:ln w="19050" cmpd="sng">
            <a:solidFill>
              <a:srgbClr val="008000"/>
            </a:solidFill>
            <a:prstDash val="sysDot"/>
            <a:miter lim="800000"/>
            <a:headEnd/>
            <a:tailEnd/>
          </a:ln>
        </p:spPr>
        <p:txBody>
          <a:bodyPr wrap="square" lIns="27432" tIns="22860" rIns="27432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000"/>
            </a:pPr>
            <a:endParaRPr lang="fr-FR" sz="900" b="1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777213" y="1527524"/>
            <a:ext cx="131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alibri" charset="0"/>
                <a:ea typeface="Calibri" charset="0"/>
                <a:cs typeface="Calibri" charset="0"/>
              </a:rPr>
              <a:t>Virologie</a:t>
            </a:r>
            <a:endParaRPr lang="fr-FR" sz="900" b="1" u="sng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8028384" y="1786628"/>
            <a:ext cx="919310" cy="461665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Conf</a:t>
            </a:r>
            <a:r>
              <a:rPr lang="fr-FR" sz="800" dirty="0" smtClean="0"/>
              <a:t> d’actualité en virologie</a:t>
            </a:r>
            <a:endParaRPr lang="fr-FR" sz="800" dirty="0"/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57" name="ZoneTexte 56"/>
          <p:cNvSpPr txBox="1"/>
          <p:nvPr/>
        </p:nvSpPr>
        <p:spPr>
          <a:xfrm>
            <a:off x="8019331" y="4337634"/>
            <a:ext cx="919310" cy="338554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UE libre</a:t>
            </a:r>
            <a:endParaRPr lang="fr-FR" sz="800" dirty="0"/>
          </a:p>
          <a:p>
            <a:pPr algn="ctr"/>
            <a:r>
              <a:rPr lang="fr-FR" sz="800" dirty="0" smtClean="0"/>
              <a:t>3 ECTS</a:t>
            </a:r>
            <a:endParaRPr lang="fr-FR" sz="800" dirty="0"/>
          </a:p>
        </p:txBody>
      </p:sp>
      <p:sp>
        <p:nvSpPr>
          <p:cNvPr id="6" name="ZoneTexte 5"/>
          <p:cNvSpPr txBox="1"/>
          <p:nvPr/>
        </p:nvSpPr>
        <p:spPr>
          <a:xfrm>
            <a:off x="425157" y="6433591"/>
            <a:ext cx="4106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Entrée Ecoles Doctorales </a:t>
            </a:r>
            <a:r>
              <a:rPr lang="fr-FR" sz="1400" dirty="0" err="1"/>
              <a:t>BioSPC</a:t>
            </a:r>
            <a:r>
              <a:rPr lang="fr-FR" sz="1400" dirty="0"/>
              <a:t>, MTCI, HOB, CDV…..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490355" y="6431834"/>
            <a:ext cx="3222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Poursuites d’études, Milieu </a:t>
            </a:r>
            <a:r>
              <a:rPr lang="fr-FR" sz="1400" dirty="0"/>
              <a:t>professionnel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2147963" y="5945586"/>
            <a:ext cx="330210" cy="54139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442159" y="5282659"/>
            <a:ext cx="3653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>
                <a:solidFill>
                  <a:schemeClr val="bg1"/>
                </a:solidFill>
              </a:rPr>
              <a:t>* Alternance possible pour Microbiologie et génie biologique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27750" y="807778"/>
            <a:ext cx="8906400" cy="520948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475656" y="764704"/>
            <a:ext cx="698477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PARCOURS SPECIFIQUES </a:t>
            </a:r>
            <a:r>
              <a:rPr lang="fr-FR" sz="105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(30 ECTS)</a:t>
            </a:r>
          </a:p>
          <a:p>
            <a:pPr algn="ctr"/>
            <a:r>
              <a:rPr lang="fr-FR" sz="105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Partenariats: Paris Descartes, Paris 13, Sorbonne Université, Paris-Saclay, Institut Pasteur, IUH, MNHN, </a:t>
            </a:r>
            <a:r>
              <a:rPr lang="fr-FR" sz="105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Labex</a:t>
            </a:r>
            <a:r>
              <a:rPr lang="fr-FR" sz="105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05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Calibri" charset="0"/>
              </a:rPr>
              <a:t>Inflamex</a:t>
            </a:r>
            <a:endParaRPr lang="fr-FR" sz="1050" b="1" dirty="0">
              <a:solidFill>
                <a:srgbClr val="FFFF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31518" y="910817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M2 S1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Flèche vers le bas 58"/>
          <p:cNvSpPr/>
          <p:nvPr/>
        </p:nvSpPr>
        <p:spPr>
          <a:xfrm>
            <a:off x="6876256" y="5949280"/>
            <a:ext cx="330210" cy="541392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5795768" y="1958083"/>
            <a:ext cx="897124" cy="584775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Dialogues en Immunologie et </a:t>
            </a:r>
            <a:r>
              <a:rPr lang="fr-FR" sz="800" dirty="0" err="1" smtClean="0"/>
              <a:t>mastériales</a:t>
            </a:r>
            <a:r>
              <a:rPr lang="fr-FR" sz="800" dirty="0" smtClean="0"/>
              <a:t> 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56" name="ZoneTexte 55"/>
          <p:cNvSpPr txBox="1"/>
          <p:nvPr/>
        </p:nvSpPr>
        <p:spPr>
          <a:xfrm>
            <a:off x="5790310" y="2718415"/>
            <a:ext cx="922517" cy="584775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4 </a:t>
            </a:r>
            <a:r>
              <a:rPr lang="fr-FR" sz="800" dirty="0"/>
              <a:t>/</a:t>
            </a:r>
            <a:r>
              <a:rPr lang="fr-FR" sz="800" dirty="0" smtClean="0"/>
              <a:t> 6 UE au choix</a:t>
            </a:r>
          </a:p>
          <a:p>
            <a:pPr algn="ctr"/>
            <a:r>
              <a:rPr lang="fr-FR" sz="800" dirty="0" smtClean="0"/>
              <a:t>OU Advanced </a:t>
            </a:r>
            <a:r>
              <a:rPr lang="fr-FR" sz="800" dirty="0" err="1" smtClean="0"/>
              <a:t>Immunology</a:t>
            </a:r>
            <a:r>
              <a:rPr lang="fr-FR" sz="800" dirty="0" smtClean="0"/>
              <a:t> (IP)</a:t>
            </a:r>
          </a:p>
          <a:p>
            <a:pPr algn="ctr"/>
            <a:r>
              <a:rPr lang="fr-FR" sz="800" dirty="0" smtClean="0"/>
              <a:t>12 ECTS</a:t>
            </a:r>
            <a:endParaRPr lang="fr-FR" sz="800" dirty="0"/>
          </a:p>
        </p:txBody>
      </p:sp>
      <p:sp>
        <p:nvSpPr>
          <p:cNvPr id="58" name="ZoneTexte 57"/>
          <p:cNvSpPr txBox="1"/>
          <p:nvPr/>
        </p:nvSpPr>
        <p:spPr>
          <a:xfrm>
            <a:off x="5800511" y="3512002"/>
            <a:ext cx="923579" cy="338554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smtClean="0"/>
              <a:t>Séminaires 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62" name="ZoneTexte 61"/>
          <p:cNvSpPr txBox="1"/>
          <p:nvPr/>
        </p:nvSpPr>
        <p:spPr>
          <a:xfrm>
            <a:off x="5803847" y="4083773"/>
            <a:ext cx="916310" cy="584775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2 UE optionnelles</a:t>
            </a:r>
          </a:p>
          <a:p>
            <a:pPr algn="ctr"/>
            <a:r>
              <a:rPr lang="fr-FR" sz="800" dirty="0" smtClean="0"/>
              <a:t>Dont </a:t>
            </a:r>
            <a:r>
              <a:rPr lang="fr-FR" sz="800" dirty="0" err="1" smtClean="0"/>
              <a:t>Confs</a:t>
            </a:r>
            <a:r>
              <a:rPr lang="fr-FR" sz="800" dirty="0" smtClean="0"/>
              <a:t> </a:t>
            </a:r>
            <a:r>
              <a:rPr lang="fr-FR" sz="800" dirty="0"/>
              <a:t>Trends in </a:t>
            </a:r>
            <a:r>
              <a:rPr lang="fr-FR" sz="800" dirty="0" smtClean="0"/>
              <a:t>MCB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63" name="ZoneTexte 62"/>
          <p:cNvSpPr txBox="1"/>
          <p:nvPr/>
        </p:nvSpPr>
        <p:spPr>
          <a:xfrm>
            <a:off x="2383504" y="96949"/>
            <a:ext cx="4425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Mention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: Biologie Moléculaire et Cellulaire</a:t>
            </a:r>
            <a:endParaRPr lang="fr-FR" b="1" dirty="0">
              <a:solidFill>
                <a:schemeClr val="tx2">
                  <a:lumMod val="7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3343891" y="-53790"/>
            <a:ext cx="2504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latin typeface="Calibri" charset="0"/>
                <a:ea typeface="Calibri" charset="0"/>
                <a:cs typeface="Calibri" charset="0"/>
              </a:rPr>
              <a:t>MASTER : SCIENCES, TECHNOLOGIE</a:t>
            </a:r>
            <a:endParaRPr lang="fr-FR" sz="1200" b="1" i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261393" y="3481973"/>
            <a:ext cx="897124" cy="415498"/>
          </a:xfrm>
          <a:prstGeom prst="rect">
            <a:avLst/>
          </a:prstGeom>
          <a:noFill/>
          <a:ln w="19050"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Confs</a:t>
            </a:r>
            <a:r>
              <a:rPr lang="fr-FR" sz="700" dirty="0" smtClean="0"/>
              <a:t> Trends in MCB</a:t>
            </a:r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66" name="ZoneTexte 65"/>
          <p:cNvSpPr txBox="1"/>
          <p:nvPr/>
        </p:nvSpPr>
        <p:spPr>
          <a:xfrm>
            <a:off x="261393" y="2230529"/>
            <a:ext cx="897124" cy="307777"/>
          </a:xfrm>
          <a:prstGeom prst="rect">
            <a:avLst/>
          </a:prstGeom>
          <a:noFill/>
          <a:ln w="19050" cmpd="sng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Hématopoièse</a:t>
            </a:r>
            <a:endParaRPr lang="fr-FR" sz="700" dirty="0" smtClean="0"/>
          </a:p>
          <a:p>
            <a:pPr algn="ctr"/>
            <a:r>
              <a:rPr lang="fr-FR" sz="700" dirty="0" smtClean="0"/>
              <a:t>12 ECTS</a:t>
            </a:r>
            <a:endParaRPr lang="fr-FR" sz="700" dirty="0"/>
          </a:p>
        </p:txBody>
      </p:sp>
      <p:sp>
        <p:nvSpPr>
          <p:cNvPr id="67" name="ZoneTexte 66"/>
          <p:cNvSpPr txBox="1"/>
          <p:nvPr/>
        </p:nvSpPr>
        <p:spPr>
          <a:xfrm>
            <a:off x="261393" y="2595919"/>
            <a:ext cx="897124" cy="415498"/>
          </a:xfrm>
          <a:prstGeom prst="rect">
            <a:avLst/>
          </a:prstGeom>
          <a:noFill/>
          <a:ln w="19050" cmpd="sng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Immuno</a:t>
            </a:r>
            <a:r>
              <a:rPr lang="fr-FR" sz="700" dirty="0" smtClean="0"/>
              <a:t> en hémato</a:t>
            </a:r>
          </a:p>
          <a:p>
            <a:pPr algn="ctr"/>
            <a:r>
              <a:rPr lang="fr-FR" sz="700" dirty="0" smtClean="0"/>
              <a:t>12 ECTS</a:t>
            </a:r>
            <a:endParaRPr lang="fr-FR" sz="7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61393" y="3097198"/>
            <a:ext cx="897124" cy="307777"/>
          </a:xfrm>
          <a:prstGeom prst="rect">
            <a:avLst/>
          </a:prstGeom>
          <a:noFill/>
          <a:ln w="19050" cmpd="sng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Journée Hémato</a:t>
            </a:r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69" name="ZoneTexte 68"/>
          <p:cNvSpPr txBox="1"/>
          <p:nvPr/>
        </p:nvSpPr>
        <p:spPr>
          <a:xfrm>
            <a:off x="1338923" y="4221088"/>
            <a:ext cx="897124" cy="415498"/>
          </a:xfrm>
          <a:prstGeom prst="rect">
            <a:avLst/>
          </a:prstGeom>
          <a:noFill/>
          <a:ln w="19050"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Confs</a:t>
            </a:r>
            <a:r>
              <a:rPr lang="fr-FR" sz="700" dirty="0" smtClean="0"/>
              <a:t> Trends in MCB</a:t>
            </a:r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70" name="ZoneTexte 69"/>
          <p:cNvSpPr txBox="1"/>
          <p:nvPr/>
        </p:nvSpPr>
        <p:spPr>
          <a:xfrm>
            <a:off x="1338923" y="2230529"/>
            <a:ext cx="897124" cy="415498"/>
          </a:xfrm>
          <a:prstGeom prst="rect">
            <a:avLst/>
          </a:prstGeom>
          <a:noFill/>
          <a:ln w="19050" cmpd="sng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Implications </a:t>
            </a:r>
            <a:r>
              <a:rPr lang="fr-FR" sz="700" dirty="0" err="1" smtClean="0"/>
              <a:t>Fct</a:t>
            </a:r>
            <a:r>
              <a:rPr lang="fr-FR" sz="700" dirty="0" smtClean="0"/>
              <a:t> et </a:t>
            </a:r>
            <a:r>
              <a:rPr lang="fr-FR" sz="700" dirty="0" err="1" smtClean="0"/>
              <a:t>Patho</a:t>
            </a:r>
            <a:r>
              <a:rPr lang="fr-FR" sz="700" dirty="0" smtClean="0"/>
              <a:t> Protéines</a:t>
            </a:r>
          </a:p>
          <a:p>
            <a:pPr algn="ctr"/>
            <a:r>
              <a:rPr lang="fr-FR" sz="700" dirty="0"/>
              <a:t>9</a:t>
            </a:r>
            <a:r>
              <a:rPr lang="fr-FR" sz="700" dirty="0" smtClean="0"/>
              <a:t> ECTS</a:t>
            </a:r>
            <a:endParaRPr lang="fr-FR" sz="700" dirty="0"/>
          </a:p>
        </p:txBody>
      </p:sp>
      <p:sp>
        <p:nvSpPr>
          <p:cNvPr id="71" name="ZoneTexte 70"/>
          <p:cNvSpPr txBox="1"/>
          <p:nvPr/>
        </p:nvSpPr>
        <p:spPr>
          <a:xfrm>
            <a:off x="1338923" y="2715177"/>
            <a:ext cx="897124" cy="415498"/>
          </a:xfrm>
          <a:prstGeom prst="rect">
            <a:avLst/>
          </a:prstGeom>
          <a:noFill/>
          <a:ln w="19050" cmpd="sng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Cours Protéines Institut Pasteur</a:t>
            </a:r>
          </a:p>
          <a:p>
            <a:pPr algn="ctr"/>
            <a:r>
              <a:rPr lang="fr-FR" sz="700" dirty="0" smtClean="0"/>
              <a:t>18 ECTS</a:t>
            </a:r>
            <a:endParaRPr lang="fr-FR" sz="700" dirty="0"/>
          </a:p>
        </p:txBody>
      </p:sp>
      <p:sp>
        <p:nvSpPr>
          <p:cNvPr id="72" name="ZoneTexte 71"/>
          <p:cNvSpPr txBox="1"/>
          <p:nvPr/>
        </p:nvSpPr>
        <p:spPr>
          <a:xfrm>
            <a:off x="1330131" y="3665331"/>
            <a:ext cx="897124" cy="523220"/>
          </a:xfrm>
          <a:prstGeom prst="rect">
            <a:avLst/>
          </a:prstGeom>
          <a:noFill/>
          <a:ln w="19050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Ateliers macromolécules, BPM</a:t>
            </a:r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73" name="ZoneTexte 72"/>
          <p:cNvSpPr txBox="1"/>
          <p:nvPr/>
        </p:nvSpPr>
        <p:spPr>
          <a:xfrm>
            <a:off x="1333142" y="3184291"/>
            <a:ext cx="897124" cy="415498"/>
          </a:xfrm>
          <a:prstGeom prst="rect">
            <a:avLst/>
          </a:prstGeom>
          <a:noFill/>
          <a:ln w="19050" cmpd="sng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BM, </a:t>
            </a:r>
            <a:r>
              <a:rPr lang="fr-FR" sz="700" dirty="0" err="1" smtClean="0"/>
              <a:t>macromol</a:t>
            </a:r>
            <a:r>
              <a:rPr lang="fr-FR" sz="700" dirty="0" smtClean="0"/>
              <a:t>, pathologies</a:t>
            </a:r>
          </a:p>
          <a:p>
            <a:pPr algn="ctr"/>
            <a:r>
              <a:rPr lang="fr-FR" sz="700" dirty="0" smtClean="0"/>
              <a:t>18 ECTS</a:t>
            </a:r>
            <a:endParaRPr lang="fr-FR" sz="700" dirty="0"/>
          </a:p>
        </p:txBody>
      </p:sp>
      <p:sp>
        <p:nvSpPr>
          <p:cNvPr id="74" name="ZoneTexte 73"/>
          <p:cNvSpPr txBox="1"/>
          <p:nvPr/>
        </p:nvSpPr>
        <p:spPr>
          <a:xfrm>
            <a:off x="2433622" y="3685695"/>
            <a:ext cx="897124" cy="307777"/>
          </a:xfrm>
          <a:prstGeom prst="rect">
            <a:avLst/>
          </a:prstGeom>
          <a:noFill/>
          <a:ln w="19050" cmpd="sng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Seminars</a:t>
            </a:r>
            <a:endParaRPr lang="fr-FR" sz="700" dirty="0" smtClean="0"/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75" name="ZoneTexte 74"/>
          <p:cNvSpPr txBox="1"/>
          <p:nvPr/>
        </p:nvSpPr>
        <p:spPr>
          <a:xfrm>
            <a:off x="2433622" y="2023462"/>
            <a:ext cx="897124" cy="938719"/>
          </a:xfrm>
          <a:prstGeom prst="rect">
            <a:avLst/>
          </a:prstGeom>
          <a:noFill/>
          <a:ln w="19050" cmpd="sng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Biol</a:t>
            </a:r>
            <a:r>
              <a:rPr lang="fr-FR" sz="700" dirty="0" smtClean="0"/>
              <a:t>. Signalisation </a:t>
            </a:r>
            <a:r>
              <a:rPr lang="fr-FR" sz="700" dirty="0" err="1" smtClean="0"/>
              <a:t>cell</a:t>
            </a:r>
            <a:r>
              <a:rPr lang="fr-FR" sz="700" dirty="0" smtClean="0"/>
              <a:t> in vivo</a:t>
            </a:r>
          </a:p>
          <a:p>
            <a:pPr algn="ctr"/>
            <a:endParaRPr lang="fr-FR" sz="300" dirty="0"/>
          </a:p>
          <a:p>
            <a:pPr algn="ctr"/>
            <a:r>
              <a:rPr lang="fr-FR" sz="700" dirty="0" smtClean="0"/>
              <a:t>Signalisation cellulaire</a:t>
            </a:r>
          </a:p>
          <a:p>
            <a:pPr algn="ctr"/>
            <a:endParaRPr lang="fr-FR" sz="300" dirty="0"/>
          </a:p>
          <a:p>
            <a:pPr algn="ctr"/>
            <a:r>
              <a:rPr lang="fr-FR" sz="700" dirty="0" smtClean="0"/>
              <a:t>Dynamique membranaire</a:t>
            </a:r>
          </a:p>
          <a:p>
            <a:pPr algn="ctr"/>
            <a:r>
              <a:rPr lang="fr-FR" sz="700" dirty="0" smtClean="0"/>
              <a:t>3 X 3 ECTS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2433622" y="3008467"/>
            <a:ext cx="897124" cy="630942"/>
          </a:xfrm>
          <a:prstGeom prst="rect">
            <a:avLst/>
          </a:prstGeom>
          <a:noFill/>
          <a:ln w="19050" cmpd="sng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UEs</a:t>
            </a:r>
            <a:r>
              <a:rPr lang="fr-FR" sz="700" dirty="0" smtClean="0"/>
              <a:t> au choix</a:t>
            </a:r>
          </a:p>
          <a:p>
            <a:pPr algn="ctr"/>
            <a:r>
              <a:rPr lang="fr-FR" sz="700" dirty="0" smtClean="0"/>
              <a:t>3 </a:t>
            </a:r>
            <a:r>
              <a:rPr lang="fr-FR" sz="700" dirty="0" err="1" smtClean="0"/>
              <a:t>UEs</a:t>
            </a:r>
            <a:r>
              <a:rPr lang="fr-FR" sz="700" dirty="0" smtClean="0"/>
              <a:t> </a:t>
            </a:r>
            <a:r>
              <a:rPr lang="fr-FR" sz="700" dirty="0" err="1" smtClean="0"/>
              <a:t>parmis</a:t>
            </a:r>
            <a:r>
              <a:rPr lang="fr-FR" sz="700" dirty="0" smtClean="0"/>
              <a:t> 4</a:t>
            </a:r>
          </a:p>
          <a:p>
            <a:pPr algn="ctr"/>
            <a:r>
              <a:rPr lang="fr-FR" sz="700" dirty="0" smtClean="0"/>
              <a:t>Ou 2 UE choix + Trends in MCB</a:t>
            </a:r>
          </a:p>
          <a:p>
            <a:pPr algn="ctr"/>
            <a:r>
              <a:rPr lang="fr-FR" sz="700" dirty="0" smtClean="0"/>
              <a:t>9 ECTS</a:t>
            </a:r>
            <a:endParaRPr lang="fr-FR" sz="700" dirty="0"/>
          </a:p>
        </p:txBody>
      </p:sp>
      <p:sp>
        <p:nvSpPr>
          <p:cNvPr id="79" name="ZoneTexte 78"/>
          <p:cNvSpPr txBox="1"/>
          <p:nvPr/>
        </p:nvSpPr>
        <p:spPr>
          <a:xfrm>
            <a:off x="2433622" y="4039758"/>
            <a:ext cx="897124" cy="307777"/>
          </a:xfrm>
          <a:prstGeom prst="rect">
            <a:avLst/>
          </a:prstGeom>
          <a:noFill/>
          <a:ln w="19050" cmpd="sng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Pres</a:t>
            </a:r>
            <a:r>
              <a:rPr lang="fr-FR" sz="700" dirty="0" smtClean="0"/>
              <a:t>. </a:t>
            </a:r>
            <a:r>
              <a:rPr lang="fr-FR" sz="700" dirty="0" err="1" smtClean="0"/>
              <a:t>Proj</a:t>
            </a:r>
            <a:r>
              <a:rPr lang="fr-FR" sz="700" dirty="0" smtClean="0"/>
              <a:t> </a:t>
            </a:r>
            <a:r>
              <a:rPr lang="fr-FR" sz="700" dirty="0" err="1" smtClean="0"/>
              <a:t>Rech</a:t>
            </a:r>
            <a:r>
              <a:rPr lang="fr-FR" sz="700" dirty="0" smtClean="0"/>
              <a:t>.</a:t>
            </a:r>
          </a:p>
          <a:p>
            <a:pPr algn="ctr"/>
            <a:r>
              <a:rPr lang="fr-FR" sz="700" dirty="0" smtClean="0"/>
              <a:t>6 ECTS</a:t>
            </a:r>
            <a:endParaRPr lang="fr-FR" sz="700" dirty="0"/>
          </a:p>
        </p:txBody>
      </p:sp>
      <p:sp>
        <p:nvSpPr>
          <p:cNvPr id="80" name="ZoneTexte 79"/>
          <p:cNvSpPr txBox="1"/>
          <p:nvPr/>
        </p:nvSpPr>
        <p:spPr>
          <a:xfrm>
            <a:off x="2433622" y="4393823"/>
            <a:ext cx="897124" cy="307777"/>
          </a:xfrm>
          <a:prstGeom prst="rect">
            <a:avLst/>
          </a:prstGeom>
          <a:noFill/>
          <a:ln w="19050" cmpd="sng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Nlles</a:t>
            </a:r>
            <a:r>
              <a:rPr lang="fr-FR" sz="700" dirty="0" smtClean="0"/>
              <a:t> Tech Bio </a:t>
            </a:r>
            <a:r>
              <a:rPr lang="fr-FR" sz="700" dirty="0" err="1" smtClean="0"/>
              <a:t>Cell</a:t>
            </a:r>
            <a:endParaRPr lang="fr-FR" sz="700" dirty="0" smtClean="0"/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81" name="ZoneTexte 80"/>
          <p:cNvSpPr txBox="1"/>
          <p:nvPr/>
        </p:nvSpPr>
        <p:spPr>
          <a:xfrm>
            <a:off x="3549975" y="4254325"/>
            <a:ext cx="897124" cy="415498"/>
          </a:xfrm>
          <a:prstGeom prst="rect">
            <a:avLst/>
          </a:prstGeom>
          <a:noFill/>
          <a:ln w="19050"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err="1" smtClean="0"/>
              <a:t>Confs</a:t>
            </a:r>
            <a:r>
              <a:rPr lang="fr-FR" sz="700" dirty="0" smtClean="0"/>
              <a:t> Trends in MCB</a:t>
            </a:r>
          </a:p>
          <a:p>
            <a:pPr algn="ctr"/>
            <a:r>
              <a:rPr lang="fr-FR" sz="700" dirty="0" smtClean="0"/>
              <a:t>3 ECTS</a:t>
            </a:r>
            <a:endParaRPr lang="fr-FR" sz="700" dirty="0"/>
          </a:p>
        </p:txBody>
      </p:sp>
      <p:sp>
        <p:nvSpPr>
          <p:cNvPr id="82" name="ZoneTexte 81"/>
          <p:cNvSpPr txBox="1"/>
          <p:nvPr/>
        </p:nvSpPr>
        <p:spPr>
          <a:xfrm>
            <a:off x="3549975" y="2017461"/>
            <a:ext cx="897124" cy="41549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Acteurs Inflammation</a:t>
            </a:r>
          </a:p>
          <a:p>
            <a:pPr algn="ctr"/>
            <a:r>
              <a:rPr lang="fr-FR" sz="700" dirty="0" smtClean="0"/>
              <a:t>6 ECTS</a:t>
            </a:r>
            <a:endParaRPr lang="fr-FR" sz="700" dirty="0"/>
          </a:p>
        </p:txBody>
      </p:sp>
      <p:sp>
        <p:nvSpPr>
          <p:cNvPr id="83" name="ZoneTexte 82"/>
          <p:cNvSpPr txBox="1"/>
          <p:nvPr/>
        </p:nvSpPr>
        <p:spPr>
          <a:xfrm>
            <a:off x="3549975" y="2502109"/>
            <a:ext cx="897124" cy="41549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Inflammation et pathos d’organes</a:t>
            </a:r>
          </a:p>
          <a:p>
            <a:pPr algn="ctr"/>
            <a:r>
              <a:rPr lang="fr-FR" sz="700" dirty="0" smtClean="0"/>
              <a:t>5 ECTS</a:t>
            </a:r>
            <a:endParaRPr lang="fr-FR" sz="700" dirty="0"/>
          </a:p>
        </p:txBody>
      </p:sp>
      <p:sp>
        <p:nvSpPr>
          <p:cNvPr id="84" name="ZoneTexte 83"/>
          <p:cNvSpPr txBox="1"/>
          <p:nvPr/>
        </p:nvSpPr>
        <p:spPr>
          <a:xfrm>
            <a:off x="3541183" y="3452263"/>
            <a:ext cx="897124" cy="41549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Thérapeutiques et pathos </a:t>
            </a:r>
            <a:r>
              <a:rPr lang="fr-FR" sz="700" dirty="0" err="1" smtClean="0"/>
              <a:t>Inflammat</a:t>
            </a:r>
            <a:r>
              <a:rPr lang="fr-FR" sz="700" dirty="0" smtClean="0"/>
              <a:t>.</a:t>
            </a:r>
          </a:p>
          <a:p>
            <a:pPr algn="ctr"/>
            <a:r>
              <a:rPr lang="fr-FR" sz="700" dirty="0" smtClean="0"/>
              <a:t>4 ECTS</a:t>
            </a:r>
            <a:endParaRPr lang="fr-FR" sz="700" dirty="0"/>
          </a:p>
        </p:txBody>
      </p:sp>
      <p:sp>
        <p:nvSpPr>
          <p:cNvPr id="85" name="ZoneTexte 84"/>
          <p:cNvSpPr txBox="1"/>
          <p:nvPr/>
        </p:nvSpPr>
        <p:spPr>
          <a:xfrm>
            <a:off x="3544194" y="2971223"/>
            <a:ext cx="897124" cy="41549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Mécanismes Bio de l’Inflammation</a:t>
            </a:r>
          </a:p>
          <a:p>
            <a:pPr algn="ctr"/>
            <a:r>
              <a:rPr lang="fr-FR" sz="700" dirty="0" smtClean="0"/>
              <a:t>6 ECTS</a:t>
            </a:r>
            <a:endParaRPr lang="fr-FR" sz="700" dirty="0"/>
          </a:p>
        </p:txBody>
      </p:sp>
      <p:sp>
        <p:nvSpPr>
          <p:cNvPr id="86" name="ZoneTexte 85"/>
          <p:cNvSpPr txBox="1"/>
          <p:nvPr/>
        </p:nvSpPr>
        <p:spPr>
          <a:xfrm>
            <a:off x="3549153" y="3910357"/>
            <a:ext cx="897124" cy="307777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Anal. articles.</a:t>
            </a:r>
          </a:p>
          <a:p>
            <a:pPr algn="ctr"/>
            <a:r>
              <a:rPr lang="fr-FR" sz="700" dirty="0" smtClean="0"/>
              <a:t>6 ECTS</a:t>
            </a:r>
            <a:endParaRPr lang="fr-FR" sz="7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913322" y="3480168"/>
            <a:ext cx="943027" cy="830997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>
                <a:solidFill>
                  <a:srgbClr val="FF0000"/>
                </a:solidFill>
              </a:rPr>
              <a:t>Biodiv</a:t>
            </a:r>
            <a:r>
              <a:rPr lang="fr-FR" sz="800" dirty="0" smtClean="0">
                <a:solidFill>
                  <a:srgbClr val="FF0000"/>
                </a:solidFill>
              </a:rPr>
              <a:t> micro TP</a:t>
            </a:r>
          </a:p>
          <a:p>
            <a:pPr algn="ctr"/>
            <a:r>
              <a:rPr lang="fr-FR" sz="800" dirty="0" smtClean="0"/>
              <a:t>OU</a:t>
            </a:r>
            <a:r>
              <a:rPr lang="fr-FR" sz="800" dirty="0" smtClean="0">
                <a:solidFill>
                  <a:srgbClr val="FF0100"/>
                </a:solidFill>
              </a:rPr>
              <a:t> </a:t>
            </a:r>
          </a:p>
          <a:p>
            <a:pPr algn="ctr"/>
            <a:r>
              <a:rPr lang="fr-FR" sz="800" dirty="0" err="1" smtClean="0">
                <a:solidFill>
                  <a:srgbClr val="BB3269"/>
                </a:solidFill>
              </a:rPr>
              <a:t>Appr</a:t>
            </a:r>
            <a:r>
              <a:rPr lang="fr-FR" sz="800" dirty="0" smtClean="0">
                <a:solidFill>
                  <a:srgbClr val="BB3269"/>
                </a:solidFill>
              </a:rPr>
              <a:t> </a:t>
            </a:r>
            <a:r>
              <a:rPr lang="fr-FR" sz="800" dirty="0" err="1" smtClean="0">
                <a:solidFill>
                  <a:srgbClr val="BB3269"/>
                </a:solidFill>
              </a:rPr>
              <a:t>exp</a:t>
            </a:r>
            <a:r>
              <a:rPr lang="fr-FR" sz="800" dirty="0" smtClean="0">
                <a:solidFill>
                  <a:srgbClr val="BB3269"/>
                </a:solidFill>
              </a:rPr>
              <a:t> en BMM</a:t>
            </a:r>
          </a:p>
          <a:p>
            <a:pPr algn="ctr"/>
            <a:r>
              <a:rPr lang="fr-FR" sz="800" dirty="0" smtClean="0"/>
              <a:t>OU</a:t>
            </a:r>
            <a:r>
              <a:rPr lang="fr-FR" sz="800" dirty="0" smtClean="0">
                <a:solidFill>
                  <a:srgbClr val="FF0100"/>
                </a:solidFill>
              </a:rPr>
              <a:t> </a:t>
            </a:r>
          </a:p>
          <a:p>
            <a:pPr algn="ctr"/>
            <a:r>
              <a:rPr lang="fr-FR" sz="800" dirty="0" smtClean="0">
                <a:solidFill>
                  <a:schemeClr val="accent6">
                    <a:lumMod val="50000"/>
                  </a:schemeClr>
                </a:solidFill>
              </a:rPr>
              <a:t>Outils en </a:t>
            </a:r>
            <a:r>
              <a:rPr lang="fr-FR" sz="800" dirty="0" err="1" smtClean="0">
                <a:solidFill>
                  <a:schemeClr val="accent6">
                    <a:lumMod val="50000"/>
                  </a:schemeClr>
                </a:solidFill>
              </a:rPr>
              <a:t>mycol</a:t>
            </a:r>
            <a:endParaRPr lang="fr-FR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78" name="ZoneTexte 77"/>
          <p:cNvSpPr txBox="1"/>
          <p:nvPr/>
        </p:nvSpPr>
        <p:spPr>
          <a:xfrm>
            <a:off x="8028384" y="2281887"/>
            <a:ext cx="919310" cy="1077218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Virologie </a:t>
            </a:r>
            <a:r>
              <a:rPr lang="fr-FR" sz="800" dirty="0" smtClean="0"/>
              <a:t>fondamentale</a:t>
            </a:r>
          </a:p>
          <a:p>
            <a:pPr algn="ctr"/>
            <a:r>
              <a:rPr lang="fr-FR" sz="800" dirty="0" smtClean="0"/>
              <a:t>Ou</a:t>
            </a:r>
          </a:p>
          <a:p>
            <a:pPr algn="ctr"/>
            <a:r>
              <a:rPr lang="fr-FR" sz="800" dirty="0"/>
              <a:t>Virologie moléculaire et </a:t>
            </a:r>
            <a:r>
              <a:rPr lang="fr-FR" sz="800" dirty="0" smtClean="0"/>
              <a:t>pathogenèse</a:t>
            </a:r>
            <a:endParaRPr lang="fr-FR" sz="800" dirty="0"/>
          </a:p>
          <a:p>
            <a:pPr algn="ctr"/>
            <a:endParaRPr lang="fr-FR" sz="800" dirty="0" smtClean="0"/>
          </a:p>
          <a:p>
            <a:pPr algn="ctr"/>
            <a:r>
              <a:rPr lang="fr-FR" sz="800" dirty="0" smtClean="0"/>
              <a:t>12 ECTS</a:t>
            </a:r>
            <a:endParaRPr lang="fr-FR" sz="800" dirty="0"/>
          </a:p>
        </p:txBody>
      </p:sp>
      <p:sp>
        <p:nvSpPr>
          <p:cNvPr id="87" name="ZoneTexte 86"/>
          <p:cNvSpPr txBox="1"/>
          <p:nvPr/>
        </p:nvSpPr>
        <p:spPr>
          <a:xfrm>
            <a:off x="8028384" y="3415033"/>
            <a:ext cx="919310" cy="338554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Exp</a:t>
            </a:r>
            <a:r>
              <a:rPr lang="fr-FR" sz="800" dirty="0" smtClean="0"/>
              <a:t> en </a:t>
            </a:r>
            <a:r>
              <a:rPr lang="fr-FR" sz="800" dirty="0" err="1" smtClean="0"/>
              <a:t>Viro</a:t>
            </a:r>
            <a:endParaRPr lang="fr-FR" sz="800" dirty="0"/>
          </a:p>
          <a:p>
            <a:pPr algn="ctr"/>
            <a:r>
              <a:rPr lang="fr-FR" sz="800" dirty="0" smtClean="0"/>
              <a:t>3 ECTS</a:t>
            </a:r>
            <a:endParaRPr lang="fr-FR" sz="800" dirty="0"/>
          </a:p>
        </p:txBody>
      </p:sp>
      <p:sp>
        <p:nvSpPr>
          <p:cNvPr id="88" name="ZoneTexte 87"/>
          <p:cNvSpPr txBox="1"/>
          <p:nvPr/>
        </p:nvSpPr>
        <p:spPr>
          <a:xfrm>
            <a:off x="8022750" y="3827177"/>
            <a:ext cx="919310" cy="461665"/>
          </a:xfrm>
          <a:prstGeom prst="rect">
            <a:avLst/>
          </a:prstGeom>
          <a:noFill/>
          <a:ln w="19050" cmpd="sng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/>
              <a:t>Séminaires thématiques </a:t>
            </a:r>
            <a:r>
              <a:rPr lang="fr-FR" sz="800" dirty="0" err="1"/>
              <a:t>viro</a:t>
            </a:r>
            <a:endParaRPr lang="fr-FR" sz="800" dirty="0"/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89" name="ZoneTexte 88"/>
          <p:cNvSpPr txBox="1"/>
          <p:nvPr/>
        </p:nvSpPr>
        <p:spPr>
          <a:xfrm>
            <a:off x="4629514" y="3540831"/>
            <a:ext cx="1005430" cy="338554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Projet </a:t>
            </a:r>
            <a:r>
              <a:rPr lang="fr-FR" sz="800" dirty="0" err="1" smtClean="0"/>
              <a:t>tutoré</a:t>
            </a:r>
            <a:endParaRPr lang="fr-FR" sz="800" dirty="0" smtClean="0"/>
          </a:p>
          <a:p>
            <a:pPr algn="ctr"/>
            <a:r>
              <a:rPr lang="fr-FR" sz="800" dirty="0" smtClean="0"/>
              <a:t>9 ECTS</a:t>
            </a:r>
            <a:endParaRPr lang="fr-FR" sz="800" dirty="0"/>
          </a:p>
        </p:txBody>
      </p:sp>
      <p:sp>
        <p:nvSpPr>
          <p:cNvPr id="90" name="ZoneTexte 89"/>
          <p:cNvSpPr txBox="1"/>
          <p:nvPr/>
        </p:nvSpPr>
        <p:spPr>
          <a:xfrm>
            <a:off x="4629513" y="1893281"/>
            <a:ext cx="1011677" cy="338554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smtClean="0"/>
              <a:t>Concep</a:t>
            </a:r>
            <a:r>
              <a:rPr lang="fr-FR" sz="800" dirty="0" smtClean="0"/>
              <a:t> </a:t>
            </a:r>
            <a:r>
              <a:rPr lang="fr-FR" sz="800" dirty="0" err="1" smtClean="0"/>
              <a:t>prod</a:t>
            </a:r>
            <a:r>
              <a:rPr lang="fr-FR" sz="800" dirty="0" smtClean="0"/>
              <a:t> santé</a:t>
            </a:r>
          </a:p>
          <a:p>
            <a:pPr algn="ctr"/>
            <a:r>
              <a:rPr lang="fr-FR" sz="800" dirty="0" smtClean="0"/>
              <a:t>3 ECTS</a:t>
            </a:r>
            <a:endParaRPr lang="fr-FR" sz="800" dirty="0"/>
          </a:p>
        </p:txBody>
      </p:sp>
      <p:sp>
        <p:nvSpPr>
          <p:cNvPr id="91" name="ZoneTexte 90"/>
          <p:cNvSpPr txBox="1"/>
          <p:nvPr/>
        </p:nvSpPr>
        <p:spPr>
          <a:xfrm>
            <a:off x="4629513" y="2277537"/>
            <a:ext cx="1005431" cy="338554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Prod</a:t>
            </a:r>
            <a:r>
              <a:rPr lang="fr-FR" sz="800" dirty="0" smtClean="0"/>
              <a:t> </a:t>
            </a:r>
            <a:r>
              <a:rPr lang="fr-FR" sz="800" dirty="0" err="1" smtClean="0"/>
              <a:t>sant</a:t>
            </a:r>
            <a:r>
              <a:rPr lang="fr-FR" sz="800" dirty="0" smtClean="0"/>
              <a:t> toxico</a:t>
            </a:r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92" name="ZoneTexte 91"/>
          <p:cNvSpPr txBox="1"/>
          <p:nvPr/>
        </p:nvSpPr>
        <p:spPr>
          <a:xfrm>
            <a:off x="4629514" y="2665376"/>
            <a:ext cx="1005430" cy="338554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Immuno</a:t>
            </a:r>
            <a:r>
              <a:rPr lang="fr-FR" sz="800" dirty="0" smtClean="0"/>
              <a:t> </a:t>
            </a:r>
            <a:r>
              <a:rPr lang="fr-FR" sz="800" dirty="0" err="1" smtClean="0"/>
              <a:t>inflam</a:t>
            </a:r>
            <a:endParaRPr lang="fr-FR" sz="800" dirty="0" smtClean="0"/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  <p:sp>
        <p:nvSpPr>
          <p:cNvPr id="93" name="ZoneTexte 92"/>
          <p:cNvSpPr txBox="1"/>
          <p:nvPr/>
        </p:nvSpPr>
        <p:spPr>
          <a:xfrm>
            <a:off x="4629514" y="3035909"/>
            <a:ext cx="1005430" cy="461665"/>
          </a:xfrm>
          <a:prstGeom prst="rect">
            <a:avLst/>
          </a:prstGeom>
          <a:noFill/>
          <a:ln w="19050" cmpd="sng">
            <a:solidFill>
              <a:srgbClr val="510E5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dirty="0" err="1" smtClean="0"/>
              <a:t>Valo</a:t>
            </a:r>
            <a:r>
              <a:rPr lang="fr-FR" sz="800" dirty="0" smtClean="0"/>
              <a:t> </a:t>
            </a:r>
            <a:r>
              <a:rPr lang="fr-FR" sz="800" dirty="0" err="1" smtClean="0"/>
              <a:t>rech</a:t>
            </a:r>
            <a:r>
              <a:rPr lang="fr-FR" sz="800" dirty="0" smtClean="0"/>
              <a:t> </a:t>
            </a:r>
            <a:r>
              <a:rPr lang="fr-FR" sz="800" dirty="0" err="1" smtClean="0"/>
              <a:t>innov</a:t>
            </a:r>
            <a:r>
              <a:rPr lang="fr-FR" sz="800" dirty="0" smtClean="0"/>
              <a:t> </a:t>
            </a:r>
            <a:r>
              <a:rPr lang="fr-FR" sz="800" dirty="0" err="1" smtClean="0"/>
              <a:t>biomed</a:t>
            </a:r>
            <a:endParaRPr lang="fr-FR" sz="800" dirty="0" smtClean="0"/>
          </a:p>
          <a:p>
            <a:pPr algn="ctr"/>
            <a:r>
              <a:rPr lang="fr-FR" sz="800" dirty="0" smtClean="0"/>
              <a:t>6 ECTS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5210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860</Words>
  <Application>Microsoft Macintosh PowerPoint</Application>
  <PresentationFormat>Présentation à l'écran (4:3)</PresentationFormat>
  <Paragraphs>223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>université paris diderot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mireille viguier</dc:creator>
  <cp:lastModifiedBy>Utilisateur de Microsoft Office</cp:lastModifiedBy>
  <cp:revision>166</cp:revision>
  <cp:lastPrinted>2018-10-15T16:32:33Z</cp:lastPrinted>
  <dcterms:created xsi:type="dcterms:W3CDTF">2016-12-05T11:08:58Z</dcterms:created>
  <dcterms:modified xsi:type="dcterms:W3CDTF">2019-02-27T08:45:55Z</dcterms:modified>
</cp:coreProperties>
</file>